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9" r:id="rId5"/>
    <p:sldId id="258" r:id="rId6"/>
    <p:sldId id="260" r:id="rId7"/>
    <p:sldId id="261" r:id="rId8"/>
    <p:sldId id="267" r:id="rId9"/>
    <p:sldId id="268" r:id="rId10"/>
    <p:sldId id="263" r:id="rId11"/>
    <p:sldId id="270" r:id="rId12"/>
    <p:sldId id="262" r:id="rId13"/>
    <p:sldId id="269" r:id="rId14"/>
    <p:sldId id="272" r:id="rId15"/>
    <p:sldId id="273" r:id="rId16"/>
    <p:sldId id="274" r:id="rId17"/>
    <p:sldId id="275" r:id="rId18"/>
    <p:sldId id="276" r:id="rId19"/>
    <p:sldId id="277" r:id="rId20"/>
    <p:sldId id="271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94E2"/>
    <a:srgbClr val="F169C0"/>
    <a:srgbClr val="EE4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57" autoAdjust="0"/>
    <p:restoredTop sz="94660"/>
  </p:normalViewPr>
  <p:slideViewPr>
    <p:cSldViewPr snapToGrid="0">
      <p:cViewPr varScale="1">
        <p:scale>
          <a:sx n="88" d="100"/>
          <a:sy n="88" d="100"/>
        </p:scale>
        <p:origin x="74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1155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940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636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372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415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5735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900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509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778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640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EC9-062A-4FA4-A399-9C343CA3032D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8807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F7EC9-062A-4FA4-A399-9C343CA3032D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0C043-A2DB-4BD5-A3AD-17D97F761E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0991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69036" y="-383177"/>
            <a:ext cx="8446431" cy="2509158"/>
          </a:xfrm>
        </p:spPr>
        <p:txBody>
          <a:bodyPr>
            <a:normAutofit/>
          </a:bodyPr>
          <a:lstStyle/>
          <a:p>
            <a:r>
              <a:rPr lang="nl-NL" dirty="0" smtClean="0"/>
              <a:t>Morfologie  van de </a:t>
            </a:r>
            <a:br>
              <a:rPr lang="nl-NL" dirty="0" smtClean="0"/>
            </a:br>
            <a:r>
              <a:rPr lang="nl-NL" dirty="0" smtClean="0"/>
              <a:t>Stengel, wortel en vrucht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687" y="2578826"/>
            <a:ext cx="3448907" cy="409056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04" y="2578826"/>
            <a:ext cx="4273228" cy="409194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450" y="2578826"/>
            <a:ext cx="3419625" cy="409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2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340795" y="3137508"/>
            <a:ext cx="10515600" cy="1325563"/>
          </a:xfrm>
        </p:spPr>
        <p:txBody>
          <a:bodyPr/>
          <a:lstStyle/>
          <a:p>
            <a:pPr algn="ctr"/>
            <a:r>
              <a:rPr lang="nl-NL" b="1" dirty="0" smtClean="0"/>
              <a:t>De wortel</a:t>
            </a:r>
            <a:endParaRPr lang="nl-NL" b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888630" cy="294748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231" y="970137"/>
            <a:ext cx="1841770" cy="588786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176" y="0"/>
            <a:ext cx="4543425" cy="473392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3984244"/>
            <a:ext cx="2782110" cy="287375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837" y="4192879"/>
            <a:ext cx="2715537" cy="252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7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u="sng" dirty="0" smtClean="0"/>
              <a:t>Functies van de </a:t>
            </a:r>
            <a:r>
              <a:rPr lang="nl-NL" b="1" u="sng" dirty="0"/>
              <a:t>w</a:t>
            </a:r>
            <a:r>
              <a:rPr lang="nl-NL" b="1" u="sng" dirty="0" smtClean="0"/>
              <a:t>ortel</a:t>
            </a:r>
            <a:endParaRPr lang="nl-NL" b="1" u="sng" dirty="0"/>
          </a:p>
        </p:txBody>
      </p:sp>
      <p:sp>
        <p:nvSpPr>
          <p:cNvPr id="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3600" u="sng" dirty="0" smtClean="0"/>
              <a:t>Vasthechten</a:t>
            </a:r>
            <a:r>
              <a:rPr lang="nl-NL" sz="3600" dirty="0" smtClean="0"/>
              <a:t> in de bodem.</a:t>
            </a:r>
          </a:p>
          <a:p>
            <a:pPr marL="0" indent="0">
              <a:buNone/>
            </a:pPr>
            <a:endParaRPr lang="nl-NL" sz="3600" dirty="0" smtClean="0"/>
          </a:p>
          <a:p>
            <a:r>
              <a:rPr lang="nl-NL" sz="3600" dirty="0" smtClean="0"/>
              <a:t>Het </a:t>
            </a:r>
            <a:r>
              <a:rPr lang="nl-NL" sz="3600" u="sng" dirty="0" smtClean="0"/>
              <a:t>opnemen van water en voedingszouten </a:t>
            </a:r>
            <a:r>
              <a:rPr lang="nl-NL" sz="3600" dirty="0" smtClean="0"/>
              <a:t>en dit via de stengel transporteren naar het blad en de bloemen</a:t>
            </a:r>
          </a:p>
          <a:p>
            <a:endParaRPr lang="nl-NL" sz="3600" dirty="0"/>
          </a:p>
          <a:p>
            <a:r>
              <a:rPr lang="nl-NL" sz="3600" dirty="0" smtClean="0"/>
              <a:t>Het </a:t>
            </a:r>
            <a:r>
              <a:rPr lang="nl-NL" sz="3600" u="sng" dirty="0" smtClean="0"/>
              <a:t>opslaan</a:t>
            </a:r>
            <a:r>
              <a:rPr lang="nl-NL" sz="3600" dirty="0" smtClean="0"/>
              <a:t> van </a:t>
            </a:r>
            <a:r>
              <a:rPr lang="nl-NL" sz="3600" u="sng" dirty="0" smtClean="0"/>
              <a:t>reservevoedsel</a:t>
            </a:r>
          </a:p>
          <a:p>
            <a:pPr marL="0" indent="0">
              <a:buNone/>
            </a:pPr>
            <a:endParaRPr lang="nl-NL" dirty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31131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9100" y="0"/>
            <a:ext cx="10515600" cy="1325563"/>
          </a:xfrm>
        </p:spPr>
        <p:txBody>
          <a:bodyPr/>
          <a:lstStyle/>
          <a:p>
            <a:pPr algn="ctr"/>
            <a:r>
              <a:rPr lang="nl-NL" b="1" u="sng" dirty="0" smtClean="0"/>
              <a:t>Wortelgestel</a:t>
            </a:r>
            <a:endParaRPr lang="nl-NL" b="1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82913" y="1426790"/>
            <a:ext cx="11701564" cy="4867006"/>
          </a:xfrm>
        </p:spPr>
        <p:txBody>
          <a:bodyPr>
            <a:normAutofit/>
          </a:bodyPr>
          <a:lstStyle/>
          <a:p>
            <a:r>
              <a:rPr lang="nl-NL" sz="3600" dirty="0" smtClean="0"/>
              <a:t>De vertakking van de wortels:</a:t>
            </a:r>
          </a:p>
          <a:p>
            <a:endParaRPr lang="nl-NL" sz="3600" dirty="0"/>
          </a:p>
          <a:p>
            <a:pPr>
              <a:buFontTx/>
              <a:buChar char="-"/>
            </a:pPr>
            <a:r>
              <a:rPr lang="nl-NL" sz="3600" dirty="0" smtClean="0"/>
              <a:t>Hoofdwortel; * penwortel, </a:t>
            </a:r>
          </a:p>
          <a:p>
            <a:pPr marL="0" indent="0">
              <a:buNone/>
            </a:pPr>
            <a:r>
              <a:rPr lang="nl-NL" sz="3600" dirty="0"/>
              <a:t>	</a:t>
            </a:r>
            <a:r>
              <a:rPr lang="nl-NL" sz="3600" dirty="0" smtClean="0"/>
              <a:t>		* hoofdwortel met zijwortels</a:t>
            </a:r>
          </a:p>
          <a:p>
            <a:pPr marL="0" indent="0">
              <a:buNone/>
            </a:pPr>
            <a:r>
              <a:rPr lang="nl-NL" sz="3600" dirty="0"/>
              <a:t>	</a:t>
            </a:r>
            <a:r>
              <a:rPr lang="nl-NL" sz="3600" dirty="0" smtClean="0"/>
              <a:t>		* </a:t>
            </a:r>
            <a:r>
              <a:rPr lang="nl-NL" sz="3600" dirty="0" err="1" smtClean="0"/>
              <a:t>bijwortels</a:t>
            </a:r>
            <a:endParaRPr lang="nl-NL" sz="3600" dirty="0" smtClean="0"/>
          </a:p>
          <a:p>
            <a:pPr>
              <a:buFontTx/>
              <a:buChar char="-"/>
            </a:pPr>
            <a:r>
              <a:rPr lang="nl-NL" sz="3600" dirty="0" smtClean="0"/>
              <a:t>Haarwortels   </a:t>
            </a:r>
            <a:r>
              <a:rPr lang="nl-NL" sz="3600" dirty="0" smtClean="0">
                <a:sym typeface="Wingdings" panose="05000000000000000000" pitchFamily="2" charset="2"/>
              </a:rPr>
              <a:t> dunne worteltjes aan uiteinde van wortels</a:t>
            </a:r>
          </a:p>
          <a:p>
            <a:pPr marL="0" indent="0">
              <a:buNone/>
            </a:pPr>
            <a:r>
              <a:rPr lang="nl-NL" sz="3600" dirty="0">
                <a:sym typeface="Wingdings" panose="05000000000000000000" pitchFamily="2" charset="2"/>
              </a:rPr>
              <a:t>	</a:t>
            </a:r>
            <a:r>
              <a:rPr lang="nl-NL" sz="3600" dirty="0" smtClean="0">
                <a:sym typeface="Wingdings" panose="05000000000000000000" pitchFamily="2" charset="2"/>
              </a:rPr>
              <a:t>		  opname van water en voeding</a:t>
            </a:r>
            <a:endParaRPr lang="nl-NL" sz="36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993" y="0"/>
            <a:ext cx="3481007" cy="438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8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7927" y="355398"/>
            <a:ext cx="10515600" cy="1325563"/>
          </a:xfrm>
        </p:spPr>
        <p:txBody>
          <a:bodyPr/>
          <a:lstStyle/>
          <a:p>
            <a:pPr algn="ctr"/>
            <a:r>
              <a:rPr lang="nl-NL" b="1" u="sng" dirty="0" smtClean="0"/>
              <a:t>Planten verpotten ……?</a:t>
            </a:r>
            <a:endParaRPr lang="nl-NL" b="1" u="sng" dirty="0"/>
          </a:p>
        </p:txBody>
      </p:sp>
      <p:sp>
        <p:nvSpPr>
          <p:cNvPr id="10" name="Tijdelijke aanduiding voor inhoud 9"/>
          <p:cNvSpPr>
            <a:spLocks noGrp="1"/>
          </p:cNvSpPr>
          <p:nvPr>
            <p:ph idx="1"/>
          </p:nvPr>
        </p:nvSpPr>
        <p:spPr>
          <a:xfrm>
            <a:off x="1101657" y="2123246"/>
            <a:ext cx="10008140" cy="2123805"/>
          </a:xfrm>
        </p:spPr>
        <p:txBody>
          <a:bodyPr>
            <a:normAutofit/>
          </a:bodyPr>
          <a:lstStyle/>
          <a:p>
            <a:r>
              <a:rPr lang="nl-NL" sz="3600" dirty="0" smtClean="0"/>
              <a:t>Oppassen voor beschadiging van de haarwortels</a:t>
            </a:r>
            <a:endParaRPr lang="nl-NL" sz="3600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373" y="3190672"/>
            <a:ext cx="5447424" cy="366732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53" y="3190673"/>
            <a:ext cx="4630366" cy="366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5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863" y="268941"/>
            <a:ext cx="5016020" cy="1219200"/>
          </a:xfrm>
        </p:spPr>
        <p:txBody>
          <a:bodyPr/>
          <a:lstStyle/>
          <a:p>
            <a:r>
              <a:rPr lang="nl-NL" b="1" dirty="0" smtClean="0"/>
              <a:t>De </a:t>
            </a:r>
            <a:r>
              <a:rPr lang="nl-NL" b="1" dirty="0" smtClean="0"/>
              <a:t>vrucht </a:t>
            </a:r>
            <a:endParaRPr lang="nl-NL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294" y="0"/>
            <a:ext cx="4023448" cy="320936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77" y="1876706"/>
            <a:ext cx="4847792" cy="498129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577" y="3389308"/>
            <a:ext cx="6562165" cy="346869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8144" y="37540"/>
            <a:ext cx="2771775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57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08211" y="623887"/>
            <a:ext cx="11232777" cy="5821737"/>
          </a:xfrm>
        </p:spPr>
        <p:txBody>
          <a:bodyPr>
            <a:noAutofit/>
          </a:bodyPr>
          <a:lstStyle/>
          <a:p>
            <a:r>
              <a:rPr lang="nl-NL" sz="3600" dirty="0"/>
              <a:t>Na de bevruchting groeit het vruchtbeginsel </a:t>
            </a:r>
            <a:r>
              <a:rPr lang="nl-NL" sz="3600" dirty="0" smtClean="0"/>
              <a:t>                         uit </a:t>
            </a:r>
            <a:r>
              <a:rPr lang="nl-NL" sz="3600" dirty="0"/>
              <a:t>tot een </a:t>
            </a:r>
            <a:r>
              <a:rPr lang="nl-NL" sz="3600" dirty="0" smtClean="0"/>
              <a:t>vrucht.</a:t>
            </a:r>
          </a:p>
          <a:p>
            <a:pPr marL="0" indent="0">
              <a:buNone/>
            </a:pPr>
            <a:endParaRPr lang="nl-NL" sz="800" dirty="0" smtClean="0"/>
          </a:p>
          <a:p>
            <a:pPr marL="0" indent="0">
              <a:buNone/>
            </a:pPr>
            <a:endParaRPr lang="nl-NL" sz="800" dirty="0" smtClean="0"/>
          </a:p>
          <a:p>
            <a:r>
              <a:rPr lang="nl-NL" sz="3600" dirty="0" smtClean="0"/>
              <a:t> De </a:t>
            </a:r>
            <a:r>
              <a:rPr lang="nl-NL" sz="3600" dirty="0"/>
              <a:t>zaadknoppen groeien mee, totdat ze rijpe </a:t>
            </a:r>
            <a:r>
              <a:rPr lang="nl-NL" sz="3600" dirty="0" smtClean="0"/>
              <a:t>zaden zijn    geworden</a:t>
            </a:r>
            <a:r>
              <a:rPr lang="nl-NL" sz="3600" dirty="0" smtClean="0"/>
              <a:t>.</a:t>
            </a:r>
          </a:p>
          <a:p>
            <a:pPr marL="0" indent="0">
              <a:buNone/>
            </a:pPr>
            <a:endParaRPr lang="nl-NL" sz="800" dirty="0" smtClean="0"/>
          </a:p>
          <a:p>
            <a:pPr marL="0" indent="0">
              <a:buNone/>
            </a:pPr>
            <a:endParaRPr lang="nl-NL" sz="800" dirty="0" smtClean="0"/>
          </a:p>
          <a:p>
            <a:r>
              <a:rPr lang="nl-NL" sz="3600" dirty="0"/>
              <a:t>V</a:t>
            </a:r>
            <a:r>
              <a:rPr lang="nl-NL" sz="3600" dirty="0" smtClean="0"/>
              <a:t>ruchten kun je verdelen </a:t>
            </a:r>
            <a:r>
              <a:rPr lang="nl-NL" sz="3600" dirty="0"/>
              <a:t>in twee grote </a:t>
            </a:r>
            <a:r>
              <a:rPr lang="nl-NL" sz="3600" dirty="0" smtClean="0"/>
              <a:t>groepen; </a:t>
            </a:r>
            <a:endParaRPr lang="nl-NL" sz="3600" dirty="0" smtClean="0"/>
          </a:p>
          <a:p>
            <a:pPr marL="0" indent="0">
              <a:buNone/>
            </a:pPr>
            <a:r>
              <a:rPr lang="nl-NL" sz="3600" dirty="0" smtClean="0"/>
              <a:t>   - </a:t>
            </a:r>
            <a:r>
              <a:rPr lang="nl-NL" sz="3600" u="sng" dirty="0" smtClean="0"/>
              <a:t>vlezige</a:t>
            </a:r>
            <a:r>
              <a:rPr lang="nl-NL" sz="3600" dirty="0" smtClean="0"/>
              <a:t> </a:t>
            </a:r>
            <a:r>
              <a:rPr lang="nl-NL" sz="3600" dirty="0"/>
              <a:t>vruchten </a:t>
            </a:r>
            <a:r>
              <a:rPr lang="nl-NL" dirty="0" smtClean="0"/>
              <a:t>→</a:t>
            </a:r>
            <a:r>
              <a:rPr lang="nl-NL" sz="3600" dirty="0" smtClean="0"/>
              <a:t> </a:t>
            </a:r>
            <a:r>
              <a:rPr lang="nl-NL" i="1" dirty="0" smtClean="0"/>
              <a:t>met </a:t>
            </a:r>
            <a:r>
              <a:rPr lang="nl-NL" i="1" dirty="0"/>
              <a:t>veel sappig </a:t>
            </a:r>
            <a:r>
              <a:rPr lang="nl-NL" i="1" dirty="0" smtClean="0"/>
              <a:t>vruchtvlees</a:t>
            </a:r>
            <a:endParaRPr lang="nl-NL" i="1" dirty="0"/>
          </a:p>
          <a:p>
            <a:pPr marL="0" indent="0">
              <a:buNone/>
            </a:pPr>
            <a:r>
              <a:rPr lang="nl-NL" sz="3600" dirty="0" smtClean="0"/>
              <a:t>   - </a:t>
            </a:r>
            <a:r>
              <a:rPr lang="nl-NL" sz="3600" u="sng" dirty="0"/>
              <a:t>droge</a:t>
            </a:r>
            <a:r>
              <a:rPr lang="nl-NL" sz="3600" dirty="0"/>
              <a:t> </a:t>
            </a:r>
            <a:r>
              <a:rPr lang="nl-NL" sz="3600" dirty="0" smtClean="0"/>
              <a:t>vruchten </a:t>
            </a:r>
            <a:r>
              <a:rPr lang="nl-NL" dirty="0" smtClean="0"/>
              <a:t>→ </a:t>
            </a:r>
            <a:r>
              <a:rPr lang="nl-NL" i="1" dirty="0" smtClean="0"/>
              <a:t>met </a:t>
            </a:r>
            <a:r>
              <a:rPr lang="nl-NL" i="1" dirty="0"/>
              <a:t>in plaats van </a:t>
            </a:r>
            <a:r>
              <a:rPr lang="nl-NL" i="1" dirty="0" smtClean="0"/>
              <a:t>vruchtvlees </a:t>
            </a:r>
            <a:r>
              <a:rPr lang="nl-NL" i="1" dirty="0"/>
              <a:t>een harde </a:t>
            </a:r>
            <a:r>
              <a:rPr lang="nl-NL" i="1" dirty="0" smtClean="0"/>
              <a:t>schil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72383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011"/>
            <a:ext cx="5562430" cy="598278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760" y="160428"/>
            <a:ext cx="2219325" cy="1533525"/>
          </a:xfrm>
          <a:prstGeom prst="rect">
            <a:avLst/>
          </a:prstGeom>
        </p:spPr>
      </p:pic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70654" y="1849946"/>
            <a:ext cx="2274401" cy="183751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342" y="3843449"/>
            <a:ext cx="5680658" cy="337429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4663" y="332352"/>
            <a:ext cx="2238012" cy="1985554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3038" y="0"/>
            <a:ext cx="2388596" cy="216333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9973" y="2472474"/>
            <a:ext cx="1994690" cy="18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62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4925" y="915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6600" b="1" dirty="0" smtClean="0"/>
              <a:t>Vlezige Vruchten</a:t>
            </a:r>
            <a:endParaRPr lang="nl-NL" sz="66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58905" y="1565182"/>
            <a:ext cx="11138647" cy="36069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sz="3200" dirty="0" smtClean="0"/>
              <a:t>1. </a:t>
            </a:r>
            <a:r>
              <a:rPr lang="nl-NL" sz="3200" u="sng" dirty="0" smtClean="0"/>
              <a:t>Zacht fruit</a:t>
            </a:r>
            <a:r>
              <a:rPr lang="nl-NL" sz="3200" dirty="0" smtClean="0"/>
              <a:t>; vruchten met een </a:t>
            </a:r>
            <a:r>
              <a:rPr lang="nl-NL" sz="3200" dirty="0" smtClean="0"/>
              <a:t>groot aantal kleine zaden (pitten), zoals </a:t>
            </a:r>
            <a:r>
              <a:rPr lang="nl-NL" sz="3200" dirty="0" smtClean="0"/>
              <a:t>bes, tomaat, braam, aardbei, druif, meloen.</a:t>
            </a:r>
            <a:endParaRPr lang="nl-NL" sz="3200" dirty="0" smtClean="0"/>
          </a:p>
          <a:p>
            <a:pPr marL="0" indent="0">
              <a:buNone/>
            </a:pPr>
            <a:r>
              <a:rPr lang="nl-NL" sz="3200" dirty="0" smtClean="0"/>
              <a:t>2. </a:t>
            </a:r>
            <a:r>
              <a:rPr lang="nl-NL" sz="3200" u="sng" dirty="0" smtClean="0"/>
              <a:t>Steenvruchten</a:t>
            </a:r>
            <a:r>
              <a:rPr lang="nl-NL" sz="3200" dirty="0" smtClean="0"/>
              <a:t>; deze hebben maar </a:t>
            </a:r>
            <a:r>
              <a:rPr lang="nl-NL" sz="3200" dirty="0" smtClean="0"/>
              <a:t>één </a:t>
            </a:r>
            <a:r>
              <a:rPr lang="nl-NL" sz="3200" dirty="0" smtClean="0"/>
              <a:t>grote </a:t>
            </a:r>
            <a:r>
              <a:rPr lang="nl-NL" sz="3200" dirty="0" smtClean="0"/>
              <a:t>pit, zoals kers, pruim, perzik, abrikoos, nectarine.</a:t>
            </a:r>
          </a:p>
          <a:p>
            <a:pPr marL="0" indent="0">
              <a:buNone/>
            </a:pPr>
            <a:r>
              <a:rPr lang="nl-NL" sz="3200" dirty="0" smtClean="0"/>
              <a:t>3. </a:t>
            </a:r>
            <a:r>
              <a:rPr lang="nl-NL" sz="3200" u="sng" dirty="0" smtClean="0"/>
              <a:t>Pitfruit</a:t>
            </a:r>
            <a:r>
              <a:rPr lang="nl-NL" sz="3200" dirty="0" smtClean="0"/>
              <a:t>; zoals peren, appels.</a:t>
            </a:r>
          </a:p>
          <a:p>
            <a:pPr marL="0" indent="0">
              <a:buNone/>
            </a:pPr>
            <a:r>
              <a:rPr lang="nl-NL" sz="3200" dirty="0" smtClean="0"/>
              <a:t>4. </a:t>
            </a:r>
            <a:r>
              <a:rPr lang="nl-NL" sz="3200" u="sng" dirty="0" smtClean="0"/>
              <a:t>Citrusfruit</a:t>
            </a:r>
            <a:r>
              <a:rPr lang="nl-NL" sz="3200" dirty="0" smtClean="0"/>
              <a:t>; zoals mandarijn, citroen, sinaasappel.</a:t>
            </a:r>
            <a:r>
              <a:rPr lang="nl-NL" sz="3200" dirty="0" smtClean="0"/>
              <a:t/>
            </a:r>
            <a:br>
              <a:rPr lang="nl-NL" sz="3200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604" y="4632297"/>
            <a:ext cx="3756211" cy="222198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817" y="4632297"/>
            <a:ext cx="1960889" cy="222570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917" y="4628578"/>
            <a:ext cx="3338555" cy="222570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683" y="3898036"/>
            <a:ext cx="2589959" cy="297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92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956" y="4202823"/>
            <a:ext cx="2685565" cy="186693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NL" sz="8000" b="1" dirty="0" smtClean="0"/>
              <a:t>Droge vruchten</a:t>
            </a:r>
            <a:endParaRPr lang="nl-NL" sz="80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398495"/>
            <a:ext cx="10892246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nl-NL" sz="3200" dirty="0" smtClean="0"/>
              <a:t>Dopvruchten</a:t>
            </a:r>
            <a:r>
              <a:rPr lang="nl-NL" sz="3200" dirty="0" smtClean="0"/>
              <a:t>;</a:t>
            </a:r>
            <a:r>
              <a:rPr lang="nl-NL" sz="3200" dirty="0" smtClean="0"/>
              <a:t> droge, niet openspringende vrucht met </a:t>
            </a:r>
            <a:r>
              <a:rPr lang="nl-NL" sz="3200" dirty="0" smtClean="0"/>
              <a:t>één </a:t>
            </a:r>
            <a:r>
              <a:rPr lang="nl-NL" sz="3200" dirty="0" smtClean="0"/>
              <a:t>	enkel zaadje, zoals zonnebloem, noten </a:t>
            </a:r>
          </a:p>
          <a:p>
            <a:pPr marL="0" indent="0">
              <a:buNone/>
            </a:pPr>
            <a:r>
              <a:rPr lang="nl-NL" sz="800" dirty="0" smtClean="0"/>
              <a:t/>
            </a:r>
            <a:br>
              <a:rPr lang="nl-NL" sz="800" dirty="0" smtClean="0"/>
            </a:br>
            <a:r>
              <a:rPr lang="nl-NL" sz="3200" dirty="0" smtClean="0"/>
              <a:t>2. G</a:t>
            </a:r>
            <a:r>
              <a:rPr lang="nl-NL" sz="3200" dirty="0" smtClean="0"/>
              <a:t>raanvruchten(graankorrel/graszaad); met </a:t>
            </a:r>
            <a:r>
              <a:rPr lang="nl-NL" sz="3200" dirty="0" smtClean="0"/>
              <a:t>één enkel </a:t>
            </a:r>
            <a:r>
              <a:rPr lang="nl-NL" sz="3200" dirty="0" smtClean="0"/>
              <a:t>zaadje,   	</a:t>
            </a:r>
            <a:r>
              <a:rPr lang="nl-NL" sz="3200" dirty="0" smtClean="0"/>
              <a:t>zoals </a:t>
            </a:r>
            <a:r>
              <a:rPr lang="nl-NL" sz="3200" dirty="0" smtClean="0"/>
              <a:t>tarwe</a:t>
            </a:r>
            <a:r>
              <a:rPr lang="nl-NL" sz="3200" dirty="0"/>
              <a:t> </a:t>
            </a:r>
            <a:r>
              <a:rPr lang="nl-NL" sz="3200" dirty="0" smtClean="0"/>
              <a:t>gerst, rijst, timotheegras</a:t>
            </a:r>
          </a:p>
          <a:p>
            <a:pPr marL="0" indent="0">
              <a:buNone/>
            </a:pPr>
            <a:r>
              <a:rPr lang="nl-NL" sz="800" dirty="0" smtClean="0"/>
              <a:t/>
            </a:r>
            <a:br>
              <a:rPr lang="nl-NL" sz="800" dirty="0" smtClean="0"/>
            </a:br>
            <a:r>
              <a:rPr lang="nl-NL" sz="3200" dirty="0" smtClean="0"/>
              <a:t>3. P</a:t>
            </a:r>
            <a:r>
              <a:rPr lang="nl-NL" sz="3200" dirty="0" smtClean="0"/>
              <a:t>eulvruchten; zaden uit peulen, zoals doperwt, tuinboon, linze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647" y="4506137"/>
            <a:ext cx="2738706" cy="235567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02875"/>
            <a:ext cx="2733992" cy="235893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876" y="4202823"/>
            <a:ext cx="2059358" cy="235566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76" y="0"/>
            <a:ext cx="2008653" cy="132556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4784" y="4503925"/>
            <a:ext cx="1677216" cy="235407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0730" y="4202823"/>
            <a:ext cx="1485962" cy="323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961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22811"/>
            <a:ext cx="6672507" cy="613518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743" y="2513829"/>
            <a:ext cx="5015458" cy="449221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1646" y="0"/>
            <a:ext cx="2133600" cy="329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37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922623" cy="1877604"/>
          </a:xfrm>
        </p:spPr>
        <p:txBody>
          <a:bodyPr/>
          <a:lstStyle/>
          <a:p>
            <a:pPr algn="ctr"/>
            <a:r>
              <a:rPr lang="nl-NL" b="1" u="sng" dirty="0" smtClean="0"/>
              <a:t>De stengel</a:t>
            </a:r>
            <a:endParaRPr lang="nl-NL" b="1" u="sng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" y="0"/>
            <a:ext cx="3352800" cy="546735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434" y="3390900"/>
            <a:ext cx="2390775" cy="34671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287" y="0"/>
            <a:ext cx="2853673" cy="416269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2833" y="4271826"/>
            <a:ext cx="4669051" cy="27625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7584" y="172810"/>
            <a:ext cx="26670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9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9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0782" y="542834"/>
            <a:ext cx="10515600" cy="1325563"/>
          </a:xfrm>
        </p:spPr>
        <p:txBody>
          <a:bodyPr/>
          <a:lstStyle/>
          <a:p>
            <a:pPr algn="ctr"/>
            <a:r>
              <a:rPr lang="nl-NL" b="1" dirty="0" smtClean="0"/>
              <a:t>Vragen?</a:t>
            </a:r>
            <a:endParaRPr lang="nl-NL" b="1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615" y="2019287"/>
            <a:ext cx="2910045" cy="457883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80" y="2019286"/>
            <a:ext cx="2956456" cy="4578832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1043131" y="4012507"/>
            <a:ext cx="992221" cy="7568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1847121" y="3852597"/>
            <a:ext cx="376461" cy="3198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/>
          <p:cNvSpPr/>
          <p:nvPr/>
        </p:nvSpPr>
        <p:spPr>
          <a:xfrm rot="2569111">
            <a:off x="3014578" y="4165015"/>
            <a:ext cx="318604" cy="420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439" y="2019287"/>
            <a:ext cx="2751082" cy="458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1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9638" y="365125"/>
            <a:ext cx="10515600" cy="1325563"/>
          </a:xfrm>
        </p:spPr>
        <p:txBody>
          <a:bodyPr/>
          <a:lstStyle/>
          <a:p>
            <a:pPr algn="ctr"/>
            <a:r>
              <a:rPr lang="nl-NL" b="1" u="sng" dirty="0" smtClean="0"/>
              <a:t>Functies van de stengel</a:t>
            </a:r>
            <a:endParaRPr lang="nl-NL" b="1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effectLst/>
              </a:rPr>
              <a:t>De stengel geeft de plant </a:t>
            </a:r>
            <a:r>
              <a:rPr lang="nl-NL" u="sng" dirty="0" smtClean="0">
                <a:effectLst/>
              </a:rPr>
              <a:t>stevigheid</a:t>
            </a:r>
            <a:r>
              <a:rPr lang="nl-NL" dirty="0" smtClean="0">
                <a:effectLst/>
              </a:rPr>
              <a:t>. Het draagt als het ware de bladeren en de bloemen.</a:t>
            </a:r>
          </a:p>
          <a:p>
            <a:endParaRPr lang="nl-NL" dirty="0" smtClean="0">
              <a:effectLst/>
            </a:endParaRPr>
          </a:p>
          <a:p>
            <a:r>
              <a:rPr lang="nl-NL" dirty="0" smtClean="0">
                <a:effectLst/>
              </a:rPr>
              <a:t> De stengel zorgt voor </a:t>
            </a:r>
            <a:r>
              <a:rPr lang="nl-NL" u="sng" dirty="0" smtClean="0">
                <a:effectLst/>
              </a:rPr>
              <a:t>transport</a:t>
            </a:r>
            <a:r>
              <a:rPr lang="nl-NL" dirty="0" smtClean="0">
                <a:effectLst/>
              </a:rPr>
              <a:t> van </a:t>
            </a:r>
            <a:r>
              <a:rPr lang="nl-NL" i="1" dirty="0" smtClean="0">
                <a:effectLst/>
              </a:rPr>
              <a:t>water</a:t>
            </a:r>
            <a:r>
              <a:rPr lang="nl-NL" dirty="0" smtClean="0">
                <a:effectLst/>
              </a:rPr>
              <a:t> en het </a:t>
            </a:r>
            <a:r>
              <a:rPr lang="nl-NL" u="sng" dirty="0" smtClean="0">
                <a:effectLst/>
              </a:rPr>
              <a:t>vervoeren</a:t>
            </a:r>
            <a:r>
              <a:rPr lang="nl-NL" dirty="0" smtClean="0">
                <a:effectLst/>
              </a:rPr>
              <a:t> van </a:t>
            </a:r>
            <a:r>
              <a:rPr lang="nl-NL" i="1" dirty="0" smtClean="0">
                <a:effectLst/>
              </a:rPr>
              <a:t>voedingstoffen</a:t>
            </a:r>
            <a:r>
              <a:rPr lang="nl-NL" dirty="0" smtClean="0">
                <a:effectLst/>
              </a:rPr>
              <a:t>. Dit gebeurt door vaatbundels. </a:t>
            </a:r>
          </a:p>
          <a:p>
            <a:endParaRPr lang="nl-NL" dirty="0"/>
          </a:p>
          <a:p>
            <a:r>
              <a:rPr lang="nl-NL" dirty="0"/>
              <a:t>D</a:t>
            </a:r>
            <a:r>
              <a:rPr lang="nl-NL" dirty="0" smtClean="0">
                <a:effectLst/>
              </a:rPr>
              <a:t>e stengel zorgt voor de groei van de plant → de </a:t>
            </a:r>
            <a:r>
              <a:rPr lang="nl-NL" u="sng" dirty="0" smtClean="0">
                <a:effectLst/>
              </a:rPr>
              <a:t>groei in de lengte en in de dikte.</a:t>
            </a:r>
            <a:endParaRPr lang="nl-NL" u="sng" dirty="0"/>
          </a:p>
        </p:txBody>
      </p:sp>
    </p:spTree>
    <p:extLst>
      <p:ext uri="{BB962C8B-B14F-4D97-AF65-F5344CB8AC3E}">
        <p14:creationId xmlns:p14="http://schemas.microsoft.com/office/powerpoint/2010/main" val="71084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011" y="1"/>
            <a:ext cx="5841275" cy="68580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3976" y="433940"/>
            <a:ext cx="3838025" cy="2274796"/>
          </a:xfrm>
        </p:spPr>
        <p:txBody>
          <a:bodyPr/>
          <a:lstStyle/>
          <a:p>
            <a:r>
              <a:rPr lang="nl-NL" b="1" u="sng" dirty="0" smtClean="0"/>
              <a:t>De bouw van een stengel</a:t>
            </a:r>
            <a:endParaRPr lang="nl-NL" b="1" u="sng" dirty="0"/>
          </a:p>
        </p:txBody>
      </p:sp>
      <p:sp>
        <p:nvSpPr>
          <p:cNvPr id="3" name="Rechthoek 2"/>
          <p:cNvSpPr/>
          <p:nvPr/>
        </p:nvSpPr>
        <p:spPr>
          <a:xfrm>
            <a:off x="7184571" y="4249782"/>
            <a:ext cx="2760619" cy="539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 rot="731621">
            <a:off x="7276899" y="3901046"/>
            <a:ext cx="64354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38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426720"/>
                <a:ext cx="10927080" cy="6069873"/>
              </a:xfrm>
            </p:spPr>
            <p:txBody>
              <a:bodyPr>
                <a:normAutofit/>
              </a:bodyPr>
              <a:lstStyle/>
              <a:p>
                <a:r>
                  <a:rPr lang="nl-NL" sz="3600" b="1" u="sng" dirty="0" smtClean="0"/>
                  <a:t>Knoop</a:t>
                </a:r>
                <a:r>
                  <a:rPr lang="nl-NL" sz="3600" dirty="0" smtClean="0"/>
                  <a:t>→ de </a:t>
                </a:r>
                <a:r>
                  <a:rPr lang="nl-NL" sz="3600" dirty="0"/>
                  <a:t>plek waar een blad aan de stengel </a:t>
                </a:r>
                <a:r>
                  <a:rPr lang="nl-NL" sz="3600" dirty="0" smtClean="0"/>
                  <a:t>vastzit</a:t>
                </a:r>
              </a:p>
              <a:p>
                <a:r>
                  <a:rPr lang="nl-NL" sz="3600" b="1" u="sng" dirty="0" smtClean="0"/>
                  <a:t>Lid</a:t>
                </a:r>
                <a:r>
                  <a:rPr lang="nl-NL" sz="3600" dirty="0" smtClean="0"/>
                  <a:t> </a:t>
                </a:r>
                <a14:m>
                  <m:oMath xmlns:m="http://schemas.openxmlformats.org/officeDocument/2006/math">
                    <m:r>
                      <a:rPr lang="nl-NL" sz="3600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nl-NL" sz="36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3600" dirty="0" smtClean="0"/>
                  <a:t>het </a:t>
                </a:r>
                <a:r>
                  <a:rPr lang="nl-NL" sz="3600" dirty="0"/>
                  <a:t>stuk stengel tussen twee </a:t>
                </a:r>
                <a:r>
                  <a:rPr lang="nl-NL" sz="3600" dirty="0" smtClean="0"/>
                  <a:t>knopen</a:t>
                </a:r>
              </a:p>
              <a:p>
                <a:r>
                  <a:rPr lang="nl-NL" sz="3600" b="1" u="sng" dirty="0"/>
                  <a:t>O</a:t>
                </a:r>
                <a:r>
                  <a:rPr lang="nl-NL" sz="3600" b="1" u="sng" dirty="0" smtClean="0"/>
                  <a:t>kselknop</a:t>
                </a:r>
                <a:r>
                  <a:rPr lang="nl-NL" sz="3600" dirty="0" smtClean="0"/>
                  <a:t> → bevindt </a:t>
                </a:r>
                <a:r>
                  <a:rPr lang="nl-NL" sz="3600" dirty="0"/>
                  <a:t>zich op de plaats van een knoop, hieruit kan het volgende jaar een zijstengel met bladeren </a:t>
                </a:r>
                <a:r>
                  <a:rPr lang="nl-NL" sz="3600" dirty="0" smtClean="0"/>
                  <a:t>groeien</a:t>
                </a:r>
              </a:p>
              <a:p>
                <a:r>
                  <a:rPr lang="nl-NL" sz="3600" b="1" u="sng" dirty="0"/>
                  <a:t>E</a:t>
                </a:r>
                <a:r>
                  <a:rPr lang="nl-NL" sz="3600" b="1" u="sng" dirty="0" smtClean="0"/>
                  <a:t>indknop</a:t>
                </a:r>
                <a:r>
                  <a:rPr lang="nl-NL" sz="3600" dirty="0" smtClean="0"/>
                  <a:t> bevindt </a:t>
                </a:r>
                <a:r>
                  <a:rPr lang="nl-NL" sz="3600" dirty="0"/>
                  <a:t>zich aan het uiteinde van een stengel, hieruit groeit het volgende jaar een nieuw stuk van deze stengel met </a:t>
                </a:r>
                <a:r>
                  <a:rPr lang="nl-NL" sz="3600" dirty="0" smtClean="0"/>
                  <a:t>bladeren.</a:t>
                </a:r>
              </a:p>
              <a:p>
                <a:r>
                  <a:rPr lang="nl-NL" sz="3600" b="1" u="sng" dirty="0" smtClean="0"/>
                  <a:t>Bladlitteken</a:t>
                </a:r>
                <a:r>
                  <a:rPr lang="nl-NL" sz="3600" dirty="0" smtClean="0"/>
                  <a:t> </a:t>
                </a:r>
                <a:r>
                  <a:rPr lang="nl-NL" sz="3600" dirty="0" smtClean="0">
                    <a:sym typeface="Wingdings" panose="05000000000000000000" pitchFamily="2" charset="2"/>
                  </a:rPr>
                  <a:t> waar eerder een blad vast aan de stengel gezeten heeft</a:t>
                </a:r>
                <a:endParaRPr lang="nl-NL" sz="3600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26720"/>
                <a:ext cx="10927080" cy="6069873"/>
              </a:xfrm>
              <a:blipFill>
                <a:blip r:embed="rId2"/>
                <a:stretch>
                  <a:fillRect l="-1563" t="-2410" r="-150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00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u="sng" dirty="0" smtClean="0"/>
              <a:t>2 soorten stengels.</a:t>
            </a:r>
            <a:endParaRPr lang="nl-NL" b="1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04949" y="2086882"/>
            <a:ext cx="11382102" cy="4351338"/>
          </a:xfrm>
        </p:spPr>
        <p:txBody>
          <a:bodyPr/>
          <a:lstStyle/>
          <a:p>
            <a:r>
              <a:rPr lang="nl-NL" i="1" dirty="0" smtClean="0"/>
              <a:t> </a:t>
            </a:r>
            <a:r>
              <a:rPr lang="nl-NL" sz="3600" dirty="0"/>
              <a:t>K</a:t>
            </a:r>
            <a:r>
              <a:rPr lang="nl-NL" sz="3600" dirty="0" smtClean="0"/>
              <a:t>ruidachtige planten 	→ de </a:t>
            </a:r>
            <a:r>
              <a:rPr lang="nl-NL" sz="3600" dirty="0"/>
              <a:t>stengel bevat weinig hout </a:t>
            </a:r>
            <a:endParaRPr lang="nl-NL" sz="3600" dirty="0" smtClean="0"/>
          </a:p>
          <a:p>
            <a:pPr marL="0" indent="0">
              <a:buNone/>
            </a:pPr>
            <a:r>
              <a:rPr lang="nl-NL" sz="3600" dirty="0" smtClean="0"/>
              <a:t>			        		→ stevigheid </a:t>
            </a:r>
            <a:r>
              <a:rPr lang="nl-NL" sz="3600" dirty="0"/>
              <a:t>door </a:t>
            </a:r>
            <a:r>
              <a:rPr lang="nl-NL" sz="3600" dirty="0" smtClean="0"/>
              <a:t>water, </a:t>
            </a:r>
          </a:p>
          <a:p>
            <a:pPr marL="0" indent="0">
              <a:buNone/>
            </a:pPr>
            <a:r>
              <a:rPr lang="nl-NL" sz="3600" dirty="0"/>
              <a:t>	</a:t>
            </a:r>
            <a:r>
              <a:rPr lang="nl-NL" sz="3600" dirty="0" smtClean="0"/>
              <a:t>				</a:t>
            </a:r>
            <a:r>
              <a:rPr lang="nl-NL" sz="3600" dirty="0" smtClean="0">
                <a:solidFill>
                  <a:prstClr val="black"/>
                </a:solidFill>
              </a:rPr>
              <a:t>→</a:t>
            </a:r>
            <a:r>
              <a:rPr lang="nl-NL" sz="3600" dirty="0" smtClean="0">
                <a:sym typeface="Wingdings" panose="05000000000000000000" pitchFamily="2" charset="2"/>
              </a:rPr>
              <a:t> </a:t>
            </a:r>
            <a:r>
              <a:rPr lang="nl-NL" sz="3600" dirty="0" smtClean="0"/>
              <a:t>vb</a:t>
            </a:r>
            <a:r>
              <a:rPr lang="nl-NL" sz="3600" dirty="0"/>
              <a:t>. tulp</a:t>
            </a:r>
            <a:r>
              <a:rPr lang="nl-NL" sz="3600" dirty="0" smtClean="0"/>
              <a:t>, narcis, grassen</a:t>
            </a:r>
            <a:r>
              <a:rPr lang="nl-NL" sz="3600" dirty="0"/>
              <a:t>. </a:t>
            </a:r>
          </a:p>
          <a:p>
            <a:pPr marL="0" indent="0">
              <a:buNone/>
            </a:pPr>
            <a:endParaRPr lang="nl-NL" sz="3600" dirty="0"/>
          </a:p>
          <a:p>
            <a:r>
              <a:rPr lang="nl-NL" sz="3600" dirty="0" smtClean="0"/>
              <a:t>Houtachtige planten	→ </a:t>
            </a:r>
            <a:r>
              <a:rPr lang="nl-NL" sz="3600" dirty="0"/>
              <a:t>de stengels bevatten veel hout </a:t>
            </a:r>
            <a:endParaRPr lang="nl-NL" sz="3600" dirty="0" smtClean="0"/>
          </a:p>
          <a:p>
            <a:pPr marL="0" indent="0">
              <a:buNone/>
            </a:pPr>
            <a:r>
              <a:rPr lang="nl-NL" sz="3600" dirty="0"/>
              <a:t>	</a:t>
            </a:r>
            <a:r>
              <a:rPr lang="nl-NL" sz="3600" dirty="0" smtClean="0"/>
              <a:t>		     		→ vb</a:t>
            </a:r>
            <a:r>
              <a:rPr lang="nl-NL" sz="3600" dirty="0"/>
              <a:t>. bomen en struiken</a:t>
            </a:r>
            <a:r>
              <a:rPr lang="nl-NL" sz="3600" i="1" dirty="0" smtClean="0"/>
              <a:t>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851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94210"/>
            <a:ext cx="10515600" cy="1325563"/>
          </a:xfrm>
        </p:spPr>
        <p:txBody>
          <a:bodyPr/>
          <a:lstStyle/>
          <a:p>
            <a:pPr algn="ctr"/>
            <a:r>
              <a:rPr lang="nl-NL" b="1" u="sng" dirty="0" smtClean="0"/>
              <a:t>De vaatbundels in de stengel</a:t>
            </a:r>
            <a:endParaRPr lang="nl-NL" b="1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Hier worden de (voeding)stoffen van de plant door vervoerd.</a:t>
            </a:r>
          </a:p>
          <a:p>
            <a:r>
              <a:rPr lang="nl-NL" dirty="0" smtClean="0"/>
              <a:t>Ze lijken op buisjes die door de plant heen lopen.</a:t>
            </a:r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2" y="3557587"/>
            <a:ext cx="2143125" cy="214312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25" y="4100512"/>
            <a:ext cx="2857500" cy="16002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293" y="4117182"/>
            <a:ext cx="2857500" cy="16002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1944" y="3562892"/>
            <a:ext cx="2640056" cy="329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3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u="sng" dirty="0" smtClean="0"/>
              <a:t>De bouw van een vaatbundel</a:t>
            </a:r>
            <a:endParaRPr lang="nl-NL" b="1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1214370" cy="4886460"/>
          </a:xfrm>
        </p:spPr>
        <p:txBody>
          <a:bodyPr>
            <a:normAutofit lnSpcReduction="10000"/>
          </a:bodyPr>
          <a:lstStyle/>
          <a:p>
            <a:r>
              <a:rPr lang="nl-NL" sz="3600" dirty="0" smtClean="0"/>
              <a:t>Houtvaten 	</a:t>
            </a:r>
            <a:r>
              <a:rPr lang="nl-NL" sz="3600" dirty="0" smtClean="0">
                <a:sym typeface="Wingdings" panose="05000000000000000000" pitchFamily="2" charset="2"/>
              </a:rPr>
              <a:t> transport van water</a:t>
            </a:r>
          </a:p>
          <a:p>
            <a:pPr marL="0" indent="0">
              <a:buNone/>
            </a:pPr>
            <a:r>
              <a:rPr lang="nl-NL" sz="3600" dirty="0">
                <a:sym typeface="Wingdings" panose="05000000000000000000" pitchFamily="2" charset="2"/>
              </a:rPr>
              <a:t>	</a:t>
            </a:r>
            <a:r>
              <a:rPr lang="nl-NL" sz="3600" dirty="0" smtClean="0">
                <a:sym typeface="Wingdings" panose="05000000000000000000" pitchFamily="2" charset="2"/>
              </a:rPr>
              <a:t>		 sapstroom om</a:t>
            </a:r>
            <a:r>
              <a:rPr lang="nl-NL" sz="3600" b="1" dirty="0" smtClean="0">
                <a:sym typeface="Wingdings" panose="05000000000000000000" pitchFamily="2" charset="2"/>
              </a:rPr>
              <a:t>h</a:t>
            </a:r>
            <a:r>
              <a:rPr lang="nl-NL" sz="3600" dirty="0" smtClean="0">
                <a:sym typeface="Wingdings" panose="05000000000000000000" pitchFamily="2" charset="2"/>
              </a:rPr>
              <a:t>oog</a:t>
            </a:r>
            <a:endParaRPr lang="nl-NL" sz="3600" dirty="0" smtClean="0"/>
          </a:p>
          <a:p>
            <a:endParaRPr lang="nl-NL" sz="3600" dirty="0" smtClean="0"/>
          </a:p>
          <a:p>
            <a:r>
              <a:rPr lang="nl-NL" sz="3600" dirty="0" smtClean="0"/>
              <a:t>Cambium 	</a:t>
            </a:r>
            <a:r>
              <a:rPr lang="nl-NL" sz="3600" dirty="0" smtClean="0">
                <a:sym typeface="Wingdings" panose="05000000000000000000" pitchFamily="2" charset="2"/>
              </a:rPr>
              <a:t> zorgt voor de diktegroei van de stengel</a:t>
            </a:r>
          </a:p>
          <a:p>
            <a:pPr marL="0" indent="0">
              <a:buNone/>
            </a:pPr>
            <a:r>
              <a:rPr lang="nl-NL" sz="3600" dirty="0">
                <a:sym typeface="Wingdings" panose="05000000000000000000" pitchFamily="2" charset="2"/>
              </a:rPr>
              <a:t>	</a:t>
            </a:r>
            <a:r>
              <a:rPr lang="nl-NL" sz="3600" dirty="0" smtClean="0">
                <a:sym typeface="Wingdings" panose="05000000000000000000" pitchFamily="2" charset="2"/>
              </a:rPr>
              <a:t>		 zit tussen de hout en bastvaten in</a:t>
            </a:r>
          </a:p>
          <a:p>
            <a:pPr marL="0" indent="0">
              <a:buNone/>
            </a:pPr>
            <a:endParaRPr lang="nl-NL" sz="3600" dirty="0"/>
          </a:p>
          <a:p>
            <a:r>
              <a:rPr lang="nl-NL" sz="3600" dirty="0" smtClean="0"/>
              <a:t>Bastvaten 	</a:t>
            </a:r>
            <a:r>
              <a:rPr lang="nl-NL" sz="3600" dirty="0" smtClean="0">
                <a:sym typeface="Wingdings" panose="05000000000000000000" pitchFamily="2" charset="2"/>
              </a:rPr>
              <a:t> transport van koolhydraten (suikers)</a:t>
            </a:r>
          </a:p>
          <a:p>
            <a:pPr marL="0" indent="0">
              <a:buNone/>
            </a:pPr>
            <a:r>
              <a:rPr lang="nl-NL" sz="3600" dirty="0">
                <a:sym typeface="Wingdings" panose="05000000000000000000" pitchFamily="2" charset="2"/>
              </a:rPr>
              <a:t>	</a:t>
            </a:r>
            <a:r>
              <a:rPr lang="nl-NL" sz="3600" dirty="0" smtClean="0">
                <a:sym typeface="Wingdings" panose="05000000000000000000" pitchFamily="2" charset="2"/>
              </a:rPr>
              <a:t>		 sapstroom naar </a:t>
            </a:r>
            <a:r>
              <a:rPr lang="nl-NL" sz="3600" b="1" dirty="0" smtClean="0">
                <a:sym typeface="Wingdings" panose="05000000000000000000" pitchFamily="2" charset="2"/>
              </a:rPr>
              <a:t>b</a:t>
            </a:r>
            <a:r>
              <a:rPr lang="nl-NL" sz="3600" dirty="0" smtClean="0">
                <a:sym typeface="Wingdings" panose="05000000000000000000" pitchFamily="2" charset="2"/>
              </a:rPr>
              <a:t>eneden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27412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45344" y="291829"/>
            <a:ext cx="2715005" cy="700392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C = Bastvaten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045" y="992221"/>
            <a:ext cx="9523379" cy="5486400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598887" y="369651"/>
            <a:ext cx="2796068" cy="710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 smtClean="0"/>
              <a:t>A = Houtvaten	</a:t>
            </a:r>
            <a:endParaRPr lang="nl-NL" dirty="0"/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681259" y="282102"/>
            <a:ext cx="2796068" cy="710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 smtClean="0"/>
              <a:t>B = Cambium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226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8" grpId="0" build="p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392</Words>
  <Application>Microsoft Office PowerPoint</Application>
  <PresentationFormat>Breedbeeld</PresentationFormat>
  <Paragraphs>73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Wingdings</vt:lpstr>
      <vt:lpstr>Kantoorthema</vt:lpstr>
      <vt:lpstr>Morfologie  van de  Stengel, wortel en vrucht</vt:lpstr>
      <vt:lpstr>De stengel</vt:lpstr>
      <vt:lpstr>Functies van de stengel</vt:lpstr>
      <vt:lpstr>De bouw van een stengel</vt:lpstr>
      <vt:lpstr>PowerPoint-presentatie</vt:lpstr>
      <vt:lpstr>2 soorten stengels.</vt:lpstr>
      <vt:lpstr>De vaatbundels in de stengel</vt:lpstr>
      <vt:lpstr>De bouw van een vaatbundel</vt:lpstr>
      <vt:lpstr>PowerPoint-presentatie</vt:lpstr>
      <vt:lpstr>De wortel</vt:lpstr>
      <vt:lpstr>Functies van de wortel</vt:lpstr>
      <vt:lpstr>Wortelgestel</vt:lpstr>
      <vt:lpstr>Planten verpotten ……?</vt:lpstr>
      <vt:lpstr>De vrucht </vt:lpstr>
      <vt:lpstr>PowerPoint-presentatie</vt:lpstr>
      <vt:lpstr>PowerPoint-presentatie</vt:lpstr>
      <vt:lpstr>Vlezige Vruchten</vt:lpstr>
      <vt:lpstr>Droge vruchten</vt:lpstr>
      <vt:lpstr>PowerPoint-presentatie</vt:lpstr>
      <vt:lpstr>Vragen?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Morfologie  Stengel en Wortel</dc:title>
  <dc:creator>lieke jansen</dc:creator>
  <cp:lastModifiedBy>Jacintha Westerink</cp:lastModifiedBy>
  <cp:revision>21</cp:revision>
  <dcterms:created xsi:type="dcterms:W3CDTF">2015-04-27T11:08:05Z</dcterms:created>
  <dcterms:modified xsi:type="dcterms:W3CDTF">2017-09-22T14:32:37Z</dcterms:modified>
</cp:coreProperties>
</file>